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73" r:id="rId14"/>
    <p:sldId id="272" r:id="rId15"/>
    <p:sldId id="271" r:id="rId16"/>
    <p:sldId id="270" r:id="rId17"/>
    <p:sldId id="269" r:id="rId18"/>
    <p:sldId id="267" r:id="rId19"/>
    <p:sldId id="274" r:id="rId20"/>
    <p:sldId id="277" r:id="rId21"/>
    <p:sldId id="276" r:id="rId22"/>
    <p:sldId id="275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 autoAdjust="0"/>
    <p:restoredTop sz="94723" autoAdjust="0"/>
  </p:normalViewPr>
  <p:slideViewPr>
    <p:cSldViewPr>
      <p:cViewPr>
        <p:scale>
          <a:sx n="75" d="100"/>
          <a:sy n="75" d="100"/>
        </p:scale>
        <p:origin x="-57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Меры профилактики учебной </a:t>
            </a:r>
            <a:r>
              <a:rPr lang="ru-RU" dirty="0" err="1" smtClean="0"/>
              <a:t>неуспешности</a:t>
            </a:r>
            <a:r>
              <a:rPr lang="ru-RU" dirty="0" smtClean="0"/>
              <a:t> в 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подготовил Королев </a:t>
            </a:r>
            <a:r>
              <a:rPr lang="ru-RU" dirty="0" smtClean="0"/>
              <a:t>А. Ф.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551837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Создание материальных стимулов к более успешному учению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551837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Регулярное прохождение учителями курсов повышения квалификации</a:t>
            </a:r>
            <a:r>
              <a:rPr lang="en-AU" sz="3200" dirty="0" smtClean="0"/>
              <a:t>;</a:t>
            </a:r>
            <a:r>
              <a:rPr lang="ru-RU" sz="3200" dirty="0" smtClean="0"/>
              <a:t> Семинар для учителей «Формы и методы работы с учащимися с низкой мотивацией к обучению»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484784"/>
            <a:ext cx="7344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Дополнительные занятия с обучающимися с затруднениями в учебной деятельности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44824"/>
            <a:ext cx="56703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«Школа взаимопомощи» (организация взаимодействия ученик - </a:t>
            </a:r>
            <a:r>
              <a:rPr lang="ru-RU" sz="3200" dirty="0" err="1" smtClean="0"/>
              <a:t>ученик</a:t>
            </a:r>
            <a:r>
              <a:rPr lang="ru-RU" sz="3200" dirty="0" smtClean="0"/>
              <a:t>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69847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Постоянно – действующий круглый стол для родителей при участии педагогов по теме: «Пути преодоления </a:t>
            </a:r>
            <a:r>
              <a:rPr lang="ru-RU" sz="3200" dirty="0" err="1" smtClean="0"/>
              <a:t>неуспешности</a:t>
            </a:r>
            <a:r>
              <a:rPr lang="ru-RU" sz="3200" dirty="0" smtClean="0"/>
              <a:t> ребенка»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124744"/>
            <a:ext cx="64087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Следует осторожнее оценивать неудачи ученика, ведь он сам очень болезненно к ним относится.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548680"/>
            <a:ext cx="720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- Стараться, когда это возможно, интегрировать знания, связывая темы своего курса как с родственными, так и другими учебными дисциплинами, обогащая знания, расширяя кругозор учащихся.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8072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Побуждение к рефлексии - вопросы, требующие многовариантных ответов (например, «почему было трудно?», «что открыли, узнали на уроке?»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52736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Занимательность, необычное начало урока, через использование музыкальных фрагментов, игровые и соревновательные формы, юмористические минутки.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59584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Стимулирование деятельности через оценку, благодарность, словесное поощрение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908720"/>
            <a:ext cx="49502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Учебная </a:t>
            </a:r>
            <a:r>
              <a:rPr lang="ru-RU" sz="2400" dirty="0" err="1" smtClean="0"/>
              <a:t>неуспешность</a:t>
            </a:r>
            <a:r>
              <a:rPr lang="ru-RU" sz="2400" dirty="0" smtClean="0"/>
              <a:t> - нежелание или неспособность ученика выполнить требования образовательной программы, потеря интереса к школьной жизни и позиции учащегося; педагогическая запущенность, трудновоспитуемость.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24744"/>
            <a:ext cx="74168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мягкие интонации, мелодичность речи и корректность обращений, открытая поза и доброжелательная мимика учителя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268760"/>
            <a:ext cx="7632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Указание на персональную исключительность обучающегося по типу «только тебе под силу это задание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«Умышленная ошибка» Мы ведь привыкли, что только учитель может указывать учащимся на ошибки. Когда же такая возможность предоставляется ученику, надо видеть, какой гордостью светится его лицо: обнаружил ошибку у самого учителя!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77768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«Отсроченная отметка» - </a:t>
            </a:r>
            <a:r>
              <a:rPr lang="ru-RU" sz="3200" dirty="0" err="1" smtClean="0"/>
              <a:t>отметка</a:t>
            </a:r>
            <a:r>
              <a:rPr lang="ru-RU" sz="3200" dirty="0" smtClean="0"/>
              <a:t> выставляется лишь тогда, когда </a:t>
            </a:r>
            <a:r>
              <a:rPr lang="ru-RU" sz="3200" dirty="0" err="1" smtClean="0"/>
              <a:t>ребѐнок </a:t>
            </a:r>
            <a:r>
              <a:rPr lang="ru-RU" sz="3200" dirty="0" smtClean="0"/>
              <a:t>заслуживает либо положительную, либо повышенную отметку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9033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Причины школьной </a:t>
            </a:r>
            <a:r>
              <a:rPr lang="ru-RU" dirty="0" err="1" smtClean="0">
                <a:solidFill>
                  <a:schemeClr val="tx2"/>
                </a:solidFill>
              </a:rPr>
              <a:t>неуспешности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3568" y="1556792"/>
            <a:ext cx="3931920" cy="438912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Внешние:</a:t>
            </a:r>
          </a:p>
          <a:p>
            <a:r>
              <a:rPr lang="ru-RU" dirty="0" smtClean="0"/>
              <a:t>Причины социального плана</a:t>
            </a:r>
          </a:p>
          <a:p>
            <a:r>
              <a:rPr lang="ru-RU" dirty="0" smtClean="0"/>
              <a:t>Несовершенство организации учебного процесса (отсутствие индивидуального подхода, </a:t>
            </a:r>
            <a:r>
              <a:rPr lang="ru-RU" dirty="0" err="1" smtClean="0"/>
              <a:t>несформированность</a:t>
            </a:r>
            <a:r>
              <a:rPr lang="ru-RU" dirty="0" smtClean="0"/>
              <a:t> приемов познавательной деятельности и </a:t>
            </a:r>
            <a:r>
              <a:rPr lang="ru-RU" dirty="0" err="1" smtClean="0"/>
              <a:t>т.п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484784"/>
            <a:ext cx="3931920" cy="438912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Внутренние: </a:t>
            </a:r>
          </a:p>
          <a:p>
            <a:r>
              <a:rPr lang="ru-RU" dirty="0" smtClean="0"/>
              <a:t>Нет положительной мотивации к учебе</a:t>
            </a:r>
          </a:p>
          <a:p>
            <a:r>
              <a:rPr lang="ru-RU" dirty="0" smtClean="0"/>
              <a:t>Низкие интеллектуальные способности</a:t>
            </a:r>
          </a:p>
          <a:p>
            <a:r>
              <a:rPr lang="ru-RU" dirty="0" smtClean="0"/>
              <a:t>Слабо развита волевая сфера</a:t>
            </a:r>
          </a:p>
          <a:p>
            <a:r>
              <a:rPr lang="ru-RU" dirty="0" smtClean="0"/>
              <a:t>Дефекты здоровья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Критерии составления психологического портрета обучающегося: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539552" y="2780928"/>
            <a:ext cx="3931920" cy="31649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Особенности мыслительной деятельности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4008" y="2780928"/>
            <a:ext cx="3931920" cy="316498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Особенности личности и мотивация к учению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8388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неуспешных обучающихся: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764016"/>
          </a:xfrm>
        </p:spPr>
        <p:txBody>
          <a:bodyPr/>
          <a:lstStyle/>
          <a:p>
            <a:r>
              <a:rPr lang="ru-RU" dirty="0" smtClean="0"/>
              <a:t>Качество мыслительной деятельности низкое, отношение к учению положительное</a:t>
            </a:r>
          </a:p>
          <a:p>
            <a:r>
              <a:rPr lang="ru-RU" dirty="0" smtClean="0"/>
              <a:t>Качество мыслительной деятельности высокое, отношение к учению отрицательное</a:t>
            </a:r>
          </a:p>
          <a:p>
            <a:r>
              <a:rPr lang="ru-RU" dirty="0" smtClean="0"/>
              <a:t>Качество мыслительной деятельности низкое, отношение к учению отрицательное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48681"/>
            <a:ext cx="784887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Рекомендации учителям по работе с учащимися со слабой нервной системой: </a:t>
            </a:r>
            <a:r>
              <a:rPr lang="ru-RU" sz="2800" dirty="0" smtClean="0"/>
              <a:t>1) не ставить слабого в ситуацию неожиданного вопроса и быстрого ответа на него; </a:t>
            </a:r>
          </a:p>
          <a:p>
            <a:r>
              <a:rPr lang="ru-RU" sz="2800" dirty="0" smtClean="0"/>
              <a:t>2) требовать ответа предпочтительно не в устной, а в письменной форме; </a:t>
            </a:r>
          </a:p>
          <a:p>
            <a:r>
              <a:rPr lang="ru-RU" sz="2800" dirty="0" smtClean="0"/>
              <a:t>3) избегать подачи сложного материала в условиях дефицита времени;</a:t>
            </a:r>
          </a:p>
          <a:p>
            <a:r>
              <a:rPr lang="ru-RU" sz="2800" dirty="0" smtClean="0"/>
              <a:t>4) использовать похвалу и поощрения; 5) осторожнее оценивать неудачи; </a:t>
            </a:r>
          </a:p>
          <a:p>
            <a:r>
              <a:rPr lang="ru-RU" sz="2800" dirty="0" smtClean="0"/>
              <a:t>6) давать время для подготовки ответа.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92696"/>
            <a:ext cx="5742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Использование игровых технологий – </a:t>
            </a:r>
            <a:r>
              <a:rPr lang="ru-RU" sz="2800" dirty="0" err="1" smtClean="0"/>
              <a:t>квестов</a:t>
            </a:r>
            <a:r>
              <a:rPr lang="ru-RU" sz="2800" dirty="0" smtClean="0"/>
              <a:t>, ролевых игр, соревновательных элементов в обучении.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20891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организация жизни детского коллектива – праздники, конкурсы, соревнования, частая коллективная работа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63691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Создание «ситуаций успеха»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253</TotalTime>
  <Words>490</Words>
  <Application>Microsoft Office PowerPoint</Application>
  <PresentationFormat>Экран (4:3)</PresentationFormat>
  <Paragraphs>42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Аспект</vt:lpstr>
      <vt:lpstr>Меры профилактики учебной неуспешности в ОО</vt:lpstr>
      <vt:lpstr>Презентация PowerPoint</vt:lpstr>
      <vt:lpstr>Причины школьной неуспешности:</vt:lpstr>
      <vt:lpstr>Критерии составления психологического портрета обучающегося:</vt:lpstr>
      <vt:lpstr>Типы неуспешных обучающихся: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профилактики учебной неуспешности в ОО</dc:title>
  <dc:creator>школа</dc:creator>
  <cp:lastModifiedBy>Пользователь</cp:lastModifiedBy>
  <cp:revision>25</cp:revision>
  <dcterms:created xsi:type="dcterms:W3CDTF">2022-08-25T15:31:32Z</dcterms:created>
  <dcterms:modified xsi:type="dcterms:W3CDTF">2022-09-13T01:40:28Z</dcterms:modified>
</cp:coreProperties>
</file>